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70" r:id="rId10"/>
    <p:sldId id="271" r:id="rId11"/>
    <p:sldId id="273" r:id="rId12"/>
    <p:sldId id="269" r:id="rId13"/>
    <p:sldId id="261" r:id="rId14"/>
    <p:sldId id="274" r:id="rId15"/>
    <p:sldId id="276" r:id="rId16"/>
    <p:sldId id="275" r:id="rId17"/>
    <p:sldId id="263" r:id="rId18"/>
    <p:sldId id="278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5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B494-3B88-4A76-9A1A-2C0C144533EE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97844-C4D4-4F3B-8B22-447B9B5FE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F63D-5A68-4C86-901D-5400B3106410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A3BC-2D9F-4EC2-948A-BC25D082EEF2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768-BF6E-432A-BC4B-0F2D7DD7DD43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1235-6D79-4761-9B01-AD29BF89D4E2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C8BB-868C-48B7-A75E-1635F92164FB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1E0D-C1A5-4B39-8946-E70E1495B774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7EAC-1ED7-4DF1-A7E8-303C0EBB3ACA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C3FC-BC89-4735-97AC-7A9B2B7EBEDB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2C60-0907-42F6-ABAE-2D9519FDC7AF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4FDF-DD69-4421-9E78-F75F2B244DB4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BE96-8845-4400-8594-48A0917B717C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C1F3-1997-4114-BDAA-106218D67B4F}" type="datetime1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lithm.edu.l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 CLUB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SLITHM </a:t>
            </a:r>
            <a:endParaRPr lang="en-US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228600" y="5410200"/>
            <a:ext cx="8763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Lanka Institute of Tourism &amp; Hotel Management</a:t>
            </a:r>
          </a:p>
        </p:txBody>
      </p:sp>
      <p:pic>
        <p:nvPicPr>
          <p:cNvPr id="5" name="Picture 7" descr="NEW SLITHM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1701800" cy="188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076d5bdaa8ac1a4d37d7cf1c34e26b5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3581400" cy="161466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Work closely with industry and other relevant stakeholders (national and international) in order to build up a strong network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4. NETWORK/PARTNERSHIPS</a:t>
            </a:r>
            <a:endParaRPr lang="en-US" sz="3600" b="1" dirty="0"/>
          </a:p>
        </p:txBody>
      </p:sp>
      <p:pic>
        <p:nvPicPr>
          <p:cNvPr id="1028" name="Picture 4" descr="C:\Users\Dell\Desktop\image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3429000" cy="1902468"/>
          </a:xfrm>
          <a:prstGeom prst="rect">
            <a:avLst/>
          </a:prstGeom>
          <a:noFill/>
        </p:spPr>
      </p:pic>
      <p:pic>
        <p:nvPicPr>
          <p:cNvPr id="1029" name="Picture 5" descr="C:\Users\Dell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819400"/>
            <a:ext cx="2476500" cy="1246087"/>
          </a:xfrm>
          <a:prstGeom prst="rect">
            <a:avLst/>
          </a:prstGeom>
          <a:noFill/>
        </p:spPr>
      </p:pic>
      <p:pic>
        <p:nvPicPr>
          <p:cNvPr id="1030" name="Picture 6" descr="C:\Users\Dell\Desktop\dwc_logo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0970" y="2514600"/>
            <a:ext cx="1489629" cy="1823244"/>
          </a:xfrm>
          <a:prstGeom prst="rect">
            <a:avLst/>
          </a:prstGeom>
          <a:noFill/>
        </p:spPr>
      </p:pic>
      <p:pic>
        <p:nvPicPr>
          <p:cNvPr id="1031" name="Picture 7" descr="C:\Users\Dell\Desktop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715000"/>
            <a:ext cx="4857750" cy="942975"/>
          </a:xfrm>
          <a:prstGeom prst="rect">
            <a:avLst/>
          </a:prstGeom>
          <a:noFill/>
        </p:spPr>
      </p:pic>
      <p:pic>
        <p:nvPicPr>
          <p:cNvPr id="1032" name="Picture 8" descr="C:\Users\Dell\Desktop\PA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14800"/>
            <a:ext cx="1600200" cy="825910"/>
          </a:xfrm>
          <a:prstGeom prst="rect">
            <a:avLst/>
          </a:prstGeom>
          <a:noFill/>
        </p:spPr>
      </p:pic>
      <p:pic>
        <p:nvPicPr>
          <p:cNvPr id="1033" name="Picture 9" descr="C:\Users\Dell\Desktop\download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4572000"/>
            <a:ext cx="1593418" cy="862013"/>
          </a:xfrm>
          <a:prstGeom prst="rect">
            <a:avLst/>
          </a:prstGeom>
          <a:noFill/>
        </p:spPr>
      </p:pic>
      <p:pic>
        <p:nvPicPr>
          <p:cNvPr id="1034" name="Picture 10" descr="C:\Users\Dell\Desktop\Ceylon_Government_Railways_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4191000"/>
            <a:ext cx="1371600" cy="1371600"/>
          </a:xfrm>
          <a:prstGeom prst="rect">
            <a:avLst/>
          </a:prstGeom>
          <a:noFill/>
        </p:spPr>
      </p:pic>
      <p:pic>
        <p:nvPicPr>
          <p:cNvPr id="1035" name="Picture 11" descr="C:\Users\Dell\Desktop\downloa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343400"/>
            <a:ext cx="2573585" cy="990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/>
                </a:solidFill>
              </a:rPr>
              <a:t>Establish a sustainable and responsible tourism approach in Sri Lanka for all </a:t>
            </a:r>
          </a:p>
          <a:p>
            <a:r>
              <a:rPr lang="en-US" dirty="0" smtClean="0"/>
              <a:t>CSR works for needy people</a:t>
            </a:r>
          </a:p>
          <a:p>
            <a:r>
              <a:rPr lang="en-US" dirty="0" smtClean="0"/>
              <a:t>Environmental conservation projects</a:t>
            </a:r>
          </a:p>
          <a:p>
            <a:r>
              <a:rPr lang="en-US" dirty="0" smtClean="0"/>
              <a:t>Code of Ethics in tourism</a:t>
            </a:r>
          </a:p>
          <a:p>
            <a:r>
              <a:rPr lang="en-US" dirty="0" smtClean="0"/>
              <a:t>Clean and Green Campaigns  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5. CSR and Sustainability  </a:t>
            </a:r>
            <a:endParaRPr lang="en-US" sz="4000" dirty="0"/>
          </a:p>
        </p:txBody>
      </p:sp>
      <p:pic>
        <p:nvPicPr>
          <p:cNvPr id="3075" name="Picture 3" descr="C:\Users\Dell\Desktop\CSR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343400"/>
            <a:ext cx="2955925" cy="222198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Structure of the </a:t>
            </a:r>
            <a:r>
              <a:rPr lang="en-US" sz="4000" dirty="0" err="1" smtClean="0">
                <a:solidFill>
                  <a:schemeClr val="accent2"/>
                </a:solidFill>
              </a:rPr>
              <a:t>Programme</a:t>
            </a:r>
            <a:r>
              <a:rPr lang="en-US" sz="4000" dirty="0" smtClean="0">
                <a:solidFill>
                  <a:schemeClr val="accent2"/>
                </a:solidFill>
              </a:rPr>
              <a:t> 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219200"/>
            <a:ext cx="4724400" cy="95410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Tourism Club</a:t>
            </a:r>
          </a:p>
          <a:p>
            <a:pPr algn="ctr">
              <a:defRPr/>
            </a:pPr>
            <a:r>
              <a:rPr lang="en-US" sz="2800" dirty="0"/>
              <a:t>SLITHM- </a:t>
            </a:r>
            <a:r>
              <a:rPr lang="en-US" sz="2800" dirty="0" smtClean="0"/>
              <a:t>Colombo </a:t>
            </a:r>
            <a:r>
              <a:rPr lang="en-US" sz="2000" dirty="0" smtClean="0"/>
              <a:t>(Mother Club)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286000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/>
              <a:t>Tourism</a:t>
            </a:r>
          </a:p>
          <a:p>
            <a:pPr algn="ctr">
              <a:defRPr/>
            </a:pPr>
            <a:r>
              <a:rPr lang="en-US" sz="2800" dirty="0"/>
              <a:t>Clubs </a:t>
            </a:r>
            <a:r>
              <a:rPr lang="en-US" sz="2800" dirty="0" smtClean="0"/>
              <a:t>in</a:t>
            </a:r>
            <a:endParaRPr lang="en-US" sz="2800" dirty="0"/>
          </a:p>
          <a:p>
            <a:pPr algn="ctr">
              <a:defRPr/>
            </a:pPr>
            <a:r>
              <a:rPr lang="en-US" sz="2800" dirty="0"/>
              <a:t>Provincial </a:t>
            </a:r>
            <a:r>
              <a:rPr lang="en-US" sz="2800" dirty="0" smtClean="0"/>
              <a:t>Colleges of SLITHM</a:t>
            </a:r>
            <a:endParaRPr lang="en-US" sz="2800" dirty="0"/>
          </a:p>
        </p:txBody>
      </p:sp>
      <p:sp>
        <p:nvSpPr>
          <p:cNvPr id="28677" name="TextBox 17"/>
          <p:cNvSpPr txBox="1">
            <a:spLocks noChangeArrowheads="1"/>
          </p:cNvSpPr>
          <p:nvPr/>
        </p:nvSpPr>
        <p:spPr bwMode="auto">
          <a:xfrm>
            <a:off x="3581400" y="3048000"/>
            <a:ext cx="41148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800" dirty="0"/>
              <a:t>Formation of Tourism Clubs </a:t>
            </a:r>
          </a:p>
          <a:p>
            <a:pPr algn="ctr"/>
            <a:r>
              <a:rPr lang="en-US" sz="2000" dirty="0"/>
              <a:t>(Government &amp; Int’l schools, Institutions, VTIs, Universities etc. )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3657600" y="5638800"/>
            <a:ext cx="4038600" cy="954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/>
              <a:t>Support of relevant stakeholders </a:t>
            </a:r>
          </a:p>
        </p:txBody>
      </p:sp>
      <p:sp>
        <p:nvSpPr>
          <p:cNvPr id="28679" name="Right Arrow 10"/>
          <p:cNvSpPr>
            <a:spLocks noChangeArrowheads="1"/>
          </p:cNvSpPr>
          <p:nvPr/>
        </p:nvSpPr>
        <p:spPr bwMode="auto">
          <a:xfrm flipH="1">
            <a:off x="2895600" y="55626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Down Arrow 11"/>
          <p:cNvSpPr>
            <a:spLocks noChangeArrowheads="1"/>
          </p:cNvSpPr>
          <p:nvPr/>
        </p:nvSpPr>
        <p:spPr bwMode="auto">
          <a:xfrm flipV="1">
            <a:off x="5105400" y="48768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Down Arrow 13"/>
          <p:cNvSpPr>
            <a:spLocks noChangeArrowheads="1"/>
          </p:cNvSpPr>
          <p:nvPr/>
        </p:nvSpPr>
        <p:spPr bwMode="auto">
          <a:xfrm rot="2641635">
            <a:off x="2217738" y="2327275"/>
            <a:ext cx="311150" cy="1023938"/>
          </a:xfrm>
          <a:prstGeom prst="downArrow">
            <a:avLst>
              <a:gd name="adj1" fmla="val 50000"/>
              <a:gd name="adj2" fmla="val 500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Down Arrow 14"/>
          <p:cNvSpPr>
            <a:spLocks noChangeArrowheads="1"/>
          </p:cNvSpPr>
          <p:nvPr/>
        </p:nvSpPr>
        <p:spPr bwMode="auto">
          <a:xfrm>
            <a:off x="5105400" y="2362200"/>
            <a:ext cx="304800" cy="6858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Right Arrow 15"/>
          <p:cNvSpPr>
            <a:spLocks noChangeArrowheads="1"/>
          </p:cNvSpPr>
          <p:nvPr/>
        </p:nvSpPr>
        <p:spPr bwMode="auto">
          <a:xfrm>
            <a:off x="2819400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Bent Arrow 18"/>
          <p:cNvSpPr/>
          <p:nvPr/>
        </p:nvSpPr>
        <p:spPr bwMode="auto">
          <a:xfrm flipH="1">
            <a:off x="7772400" y="1905000"/>
            <a:ext cx="533400" cy="4419600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Bent-Up Arrow 19"/>
          <p:cNvSpPr/>
          <p:nvPr/>
        </p:nvSpPr>
        <p:spPr bwMode="auto">
          <a:xfrm>
            <a:off x="7848600" y="5867400"/>
            <a:ext cx="533400" cy="68580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 rot="2641635" flipV="1">
            <a:off x="2605570" y="2520345"/>
            <a:ext cx="311150" cy="1045425"/>
          </a:xfrm>
          <a:prstGeom prst="downArrow">
            <a:avLst>
              <a:gd name="adj1" fmla="val 50000"/>
              <a:gd name="adj2" fmla="val 500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flipV="1">
            <a:off x="5562600" y="2286000"/>
            <a:ext cx="304800" cy="6858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Management of the Club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64008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The Club is bound to the constitution of Tourism Club of SLITHM (will be published soon)</a:t>
            </a:r>
          </a:p>
          <a:p>
            <a:r>
              <a:rPr lang="en-US" sz="3600" dirty="0" smtClean="0"/>
              <a:t>Internal and external memberships will be offered and all clubs need to be centralized to the mother club.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r>
              <a:rPr lang="en-US" sz="3600" b="1" dirty="0" smtClean="0"/>
              <a:t>Executive Committee </a:t>
            </a:r>
            <a:r>
              <a:rPr lang="en-US" sz="3600" dirty="0" smtClean="0"/>
              <a:t>comprised with:</a:t>
            </a:r>
          </a:p>
          <a:p>
            <a:pPr>
              <a:buNone/>
            </a:pPr>
            <a:r>
              <a:rPr lang="en-US" sz="3600" dirty="0" smtClean="0"/>
              <a:t>	- 	 Advisory Panel – 03 members </a:t>
            </a:r>
          </a:p>
          <a:p>
            <a:pPr>
              <a:buNone/>
            </a:pPr>
            <a:r>
              <a:rPr lang="en-US" sz="3600" dirty="0" smtClean="0"/>
              <a:t>	-	 President</a:t>
            </a:r>
          </a:p>
          <a:p>
            <a:pPr>
              <a:buNone/>
            </a:pPr>
            <a:r>
              <a:rPr lang="en-US" sz="3600" dirty="0" smtClean="0"/>
              <a:t>	-	 Secretary </a:t>
            </a:r>
          </a:p>
          <a:p>
            <a:pPr>
              <a:buNone/>
            </a:pPr>
            <a:r>
              <a:rPr lang="en-US" sz="3600" dirty="0" smtClean="0"/>
              <a:t>	-	 Head – Financial Committee</a:t>
            </a:r>
          </a:p>
          <a:p>
            <a:pPr>
              <a:buNone/>
            </a:pPr>
            <a:r>
              <a:rPr lang="en-US" sz="3600" dirty="0" smtClean="0"/>
              <a:t>	-	 Head - Operational committee</a:t>
            </a:r>
          </a:p>
          <a:p>
            <a:pPr>
              <a:buNone/>
            </a:pPr>
            <a:r>
              <a:rPr lang="en-US" sz="3600" dirty="0" smtClean="0"/>
              <a:t>	-	 Head – Educational Committee</a:t>
            </a:r>
          </a:p>
          <a:p>
            <a:pPr>
              <a:buNone/>
            </a:pPr>
            <a:r>
              <a:rPr lang="en-US" sz="3600" dirty="0" smtClean="0"/>
              <a:t>	-	 Head – Media Committee</a:t>
            </a:r>
          </a:p>
          <a:p>
            <a:pPr>
              <a:buNone/>
            </a:pPr>
            <a:r>
              <a:rPr lang="en-US" sz="3600" dirty="0" smtClean="0"/>
              <a:t>	-	 Academic Staff – 03 members</a:t>
            </a:r>
          </a:p>
          <a:p>
            <a:pPr>
              <a:buNone/>
            </a:pPr>
            <a:r>
              <a:rPr lang="en-US" sz="3600" dirty="0" smtClean="0"/>
              <a:t>	-	 Non-academic staff -03 members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Class Representatives  </a:t>
            </a:r>
            <a:r>
              <a:rPr lang="en-US" sz="3600" dirty="0" smtClean="0"/>
              <a:t>One member(student) from each academic Course : Craft level -03, 	 Certificate 	Level -04, Three year Diploma- 03, Inter/Advance- 	 01, Tourist Guides – 02, Pastry 	01 , Bakery -01 =  </a:t>
            </a:r>
            <a:r>
              <a:rPr lang="en-US" sz="3600" b="1" dirty="0" smtClean="0"/>
              <a:t>15</a:t>
            </a:r>
            <a:r>
              <a:rPr lang="en-US" sz="3600" dirty="0" smtClean="0"/>
              <a:t> members </a:t>
            </a:r>
            <a:endParaRPr lang="en-US" sz="3600" dirty="0" smtClean="0"/>
          </a:p>
          <a:p>
            <a:r>
              <a:rPr lang="en-US" sz="3600" dirty="0" smtClean="0"/>
              <a:t>Every three months time there will be a general meeting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Composition of the Executive Committee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848600" cy="50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1"/>
                <a:gridCol w="5061247"/>
                <a:gridCol w="2200542"/>
              </a:tblGrid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No.of</a:t>
                      </a:r>
                      <a:r>
                        <a:rPr lang="en-US" dirty="0" smtClean="0"/>
                        <a:t> positions 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Advisory panel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 (student</a:t>
                      </a:r>
                      <a:r>
                        <a:rPr lang="en-US" dirty="0" smtClean="0"/>
                        <a:t>) </a:t>
                      </a:r>
                      <a:r>
                        <a:rPr lang="en-US" baseline="0" dirty="0" smtClean="0"/>
                        <a:t> 3 </a:t>
                      </a:r>
                      <a:r>
                        <a:rPr lang="en-US" dirty="0" smtClean="0"/>
                        <a:t>year Diploma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  (Student</a:t>
                      </a:r>
                      <a:r>
                        <a:rPr lang="en-US" dirty="0" smtClean="0"/>
                        <a:t>) 3 year Diploma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Treasurer ( Head – financial Committee )-</a:t>
                      </a:r>
                      <a:r>
                        <a:rPr lang="en-US" dirty="0" smtClean="0"/>
                        <a:t>student </a:t>
                      </a:r>
                    </a:p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year Diploma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– Operational Committee- (student)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-  Educational Committee- (student)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– Media Committee –(student)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 academic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436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04 sub Committees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229600" cy="393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038600"/>
                <a:gridCol w="1676400"/>
                <a:gridCol w="2057400"/>
              </a:tblGrid>
              <a:tr h="641554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Positions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 Committee  - 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Committee  -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Committee      - 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 Committee          - 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Members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Class/Course Representatives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239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94"/>
                <a:gridCol w="4356806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Positions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Craft Level – F&amp;B, HK,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Certificate  Level FO, HK, F&amp;B,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Year Diploma – three courses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/Advance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Tourist Guide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Bakery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562600"/>
            <a:ext cx="838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Ex. Committee - 15 + members of 04 sub Committees -  08 + Course Representatives – 15 = 38 Full strength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among all..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chemeClr val="accent6"/>
                </a:solidFill>
              </a:rPr>
              <a:t>Can we develop a                 for Tourism Club? </a:t>
            </a:r>
            <a:endParaRPr lang="en-US" sz="8800" b="1" dirty="0">
              <a:solidFill>
                <a:schemeClr val="accent6"/>
              </a:solidFill>
            </a:endParaRPr>
          </a:p>
        </p:txBody>
      </p:sp>
      <p:pic>
        <p:nvPicPr>
          <p:cNvPr id="5123" name="Picture 3" descr="C:\Users\Dell\Desktop\Logo_TV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19401"/>
            <a:ext cx="207918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/Publicity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>
                <a:hlinkClick r:id="rId2"/>
              </a:rPr>
              <a:t>www.slithm.edu.lk</a:t>
            </a:r>
            <a:endParaRPr lang="en-US" dirty="0" smtClean="0"/>
          </a:p>
          <a:p>
            <a:r>
              <a:rPr lang="en-US" dirty="0" smtClean="0"/>
              <a:t>Face book </a:t>
            </a:r>
          </a:p>
          <a:p>
            <a:r>
              <a:rPr lang="en-US" dirty="0" smtClean="0"/>
              <a:t>SLITHM TALK </a:t>
            </a:r>
          </a:p>
          <a:p>
            <a:r>
              <a:rPr lang="en-US" dirty="0" smtClean="0"/>
              <a:t>Printed and electronic </a:t>
            </a:r>
            <a:r>
              <a:rPr lang="en-US" dirty="0" smtClean="0"/>
              <a:t>media etc.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 descr="C:\Users\Dell\Desktop\header-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482761"/>
            <a:ext cx="6581775" cy="2375239"/>
          </a:xfrm>
          <a:prstGeom prst="rect">
            <a:avLst/>
          </a:prstGeom>
          <a:noFill/>
        </p:spPr>
      </p:pic>
      <p:pic>
        <p:nvPicPr>
          <p:cNvPr id="1026" name="Picture 2" descr="C:\Users\Dell\Desktop\image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71600"/>
            <a:ext cx="3291840" cy="2133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Achieving Sustainability thro’ tourism</a:t>
            </a:r>
            <a:endParaRPr lang="en-US" dirty="0"/>
          </a:p>
        </p:txBody>
      </p:sp>
      <p:pic>
        <p:nvPicPr>
          <p:cNvPr id="2050" name="Picture 2" descr="C:\Users\Dell\Desktop\1_Ujq1_Vnsge9iRMb_RwyAZ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69466"/>
            <a:ext cx="8229600" cy="548908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6" descr="C:\Users\Dell\Desktop\trav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304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Yes…..we will make a difference in Tourism and Hospitality…..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reamstime_l_24542996-e148596257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Dell\Desktop\28030318-colourful-cartoon-text-reading-thank-you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0"/>
            <a:ext cx="3962400" cy="23098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Why a Tourism Club?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chemeClr val="accent5"/>
                </a:solidFill>
              </a:rPr>
              <a:t>To promote and facilitate in establishing a positive travel culture and tourism education among youth, students &amp; employees which leads to a sustainable &amp; responsible tourism approach in Sri Lanka.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5974080"/>
            <a:ext cx="147320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Theme: </a:t>
            </a:r>
            <a:r>
              <a:rPr lang="en-US" sz="2800" b="1" dirty="0" smtClean="0">
                <a:solidFill>
                  <a:srgbClr val="FF0000"/>
                </a:solidFill>
              </a:rPr>
              <a:t>“Learn to Travel – Travel to Learn”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4000" b="1" u="sng" dirty="0" smtClean="0">
                <a:solidFill>
                  <a:schemeClr val="accent3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Explore and appreciate the cultural &amp; natural heritage of Sri Lanka</a:t>
            </a:r>
          </a:p>
          <a:p>
            <a:pPr algn="just" eaLnBrk="1" hangingPunct="1">
              <a:lnSpc>
                <a:spcPct val="80000"/>
              </a:lnSpc>
            </a:pPr>
            <a:endParaRPr lang="en-US" b="1" dirty="0" smtClean="0">
              <a:solidFill>
                <a:schemeClr val="accent5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Foster friendship &amp; mutual understanding among the members of different Provinces and clubs</a:t>
            </a:r>
          </a:p>
          <a:p>
            <a:pPr algn="just" eaLnBrk="1" hangingPunct="1">
              <a:lnSpc>
                <a:spcPct val="80000"/>
              </a:lnSpc>
            </a:pPr>
            <a:endParaRPr lang="en-US" b="1" dirty="0" smtClean="0">
              <a:solidFill>
                <a:schemeClr val="accent5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accent5"/>
                </a:solidFill>
              </a:rPr>
              <a:t>Knowledge improvement of tourism ,It’s benefits and potential adverse effects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4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5974080"/>
            <a:ext cx="147320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accent5"/>
                </a:solidFill>
              </a:rPr>
              <a:t>Identify future entrepreneur opportunities in tourism industry &amp; it’s benefits for all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accent5"/>
                </a:solidFill>
              </a:rPr>
              <a:t> Assist in making the tourism conducive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5"/>
                </a:solidFill>
              </a:rPr>
              <a:t>	environment for all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accent5"/>
                </a:solidFill>
              </a:rPr>
              <a:t>To Implement and practice UNWTO -“Tourism Code of Ethics”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accent5"/>
                </a:solidFill>
              </a:rPr>
              <a:t>Establish a positive and responsible travel culture with in the Institution/country</a:t>
            </a:r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4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5715000"/>
            <a:ext cx="17272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Key Segments in Tourism Club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6477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1. EDUCATION &amp; </a:t>
            </a:r>
            <a:r>
              <a:rPr lang="en-US" sz="3600" b="1" dirty="0" smtClean="0"/>
              <a:t>EXPLORATION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5715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3.CAREER DEVELOPMENT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572000"/>
            <a:ext cx="65532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4. NETWORK &amp; PARTNERSHIPS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743200"/>
            <a:ext cx="4038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AWARENESS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5029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5. CSR &amp; Sustainability</a:t>
            </a:r>
            <a:endParaRPr lang="en-US" sz="4000" dirty="0"/>
          </a:p>
        </p:txBody>
      </p:sp>
      <p:pic>
        <p:nvPicPr>
          <p:cNvPr id="13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5974080"/>
            <a:ext cx="147320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Tourism and Hospitality education and exploration of surrounded natural and cultural wonders</a:t>
            </a:r>
          </a:p>
          <a:p>
            <a:pPr algn="just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3800" dirty="0" smtClean="0"/>
              <a:t>Workshops and seminars on Tourism and Hospitality</a:t>
            </a:r>
          </a:p>
          <a:p>
            <a:pPr algn="just"/>
            <a:r>
              <a:rPr lang="en-US" sz="3800" dirty="0" smtClean="0"/>
              <a:t>Field visits to natural and cultural tourism attractions </a:t>
            </a:r>
          </a:p>
          <a:p>
            <a:pPr algn="just"/>
            <a:r>
              <a:rPr lang="en-US" sz="3800" dirty="0" smtClean="0"/>
              <a:t>Launching of  educational publications</a:t>
            </a:r>
          </a:p>
          <a:p>
            <a:pPr algn="just"/>
            <a:r>
              <a:rPr lang="en-US" sz="3800" dirty="0" smtClean="0"/>
              <a:t>Conducting relevant researches </a:t>
            </a:r>
          </a:p>
          <a:p>
            <a:pPr algn="just"/>
            <a:r>
              <a:rPr lang="en-US" sz="3800" dirty="0" smtClean="0"/>
              <a:t>Maintaining attractive notice boards </a:t>
            </a:r>
          </a:p>
          <a:p>
            <a:pPr algn="just"/>
            <a:r>
              <a:rPr lang="en-US" sz="3800" dirty="0" smtClean="0"/>
              <a:t>Organizing Tourism quizzes, Painting, photography and  essay competitions etc.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b="1" dirty="0" smtClean="0"/>
              <a:t>EDUCATION/EXPLORATION</a:t>
            </a:r>
            <a:endParaRPr lang="en-US" sz="3600" b="1" dirty="0"/>
          </a:p>
        </p:txBody>
      </p:sp>
      <p:pic>
        <p:nvPicPr>
          <p:cNvPr id="5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9436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5"/>
                </a:solidFill>
              </a:rPr>
              <a:t>Make aware people on value  of tourism, its </a:t>
            </a:r>
            <a:r>
              <a:rPr lang="en-US" dirty="0" smtClean="0">
                <a:solidFill>
                  <a:schemeClr val="accent5"/>
                </a:solidFill>
              </a:rPr>
              <a:t>significance, </a:t>
            </a:r>
            <a:r>
              <a:rPr lang="en-US" dirty="0" smtClean="0">
                <a:solidFill>
                  <a:schemeClr val="accent5"/>
                </a:solidFill>
              </a:rPr>
              <a:t>future opportunities  &amp;  encourage youth to select their future career in  tourism and hospitality sector </a:t>
            </a:r>
          </a:p>
          <a:p>
            <a:pPr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 Conduct tourism and hospitality awareness raising campaigns and exhibitions</a:t>
            </a:r>
          </a:p>
          <a:p>
            <a:r>
              <a:rPr lang="en-US" dirty="0" smtClean="0"/>
              <a:t>Focused groups: Schools, community groups, youth, parents etc.</a:t>
            </a:r>
          </a:p>
          <a:p>
            <a:r>
              <a:rPr lang="en-US" dirty="0" smtClean="0"/>
              <a:t>Commemorate and celebrate “ World Tourism Day” on 27</a:t>
            </a:r>
            <a:r>
              <a:rPr lang="en-US" baseline="30000" dirty="0" smtClean="0"/>
              <a:t>th</a:t>
            </a:r>
            <a:r>
              <a:rPr lang="en-US" dirty="0" smtClean="0"/>
              <a:t> September annually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AWARENESS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MAG00491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5974080"/>
            <a:ext cx="147320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about-home-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57600"/>
            <a:ext cx="28003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Uplifting the standards &amp; skills of existing youth in tourism and hospitality and developing new entrepreneurs for the sector</a:t>
            </a:r>
          </a:p>
          <a:p>
            <a:pPr algn="just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/>
              <a:t>“Career Days/ Career Fairs”</a:t>
            </a:r>
          </a:p>
          <a:p>
            <a:pPr algn="just"/>
            <a:r>
              <a:rPr lang="en-US" dirty="0" smtClean="0"/>
              <a:t>Junior Chef /Culinary/Mock-tail competitions </a:t>
            </a:r>
          </a:p>
          <a:p>
            <a:pPr algn="just"/>
            <a:r>
              <a:rPr lang="en-US" dirty="0" smtClean="0"/>
              <a:t>Seminars on personal and professional </a:t>
            </a:r>
          </a:p>
          <a:p>
            <a:pPr algn="just">
              <a:buNone/>
            </a:pPr>
            <a:r>
              <a:rPr lang="en-US" dirty="0" smtClean="0"/>
              <a:t>	development, leadership, grooming,</a:t>
            </a:r>
          </a:p>
          <a:p>
            <a:pPr algn="just">
              <a:buNone/>
            </a:pPr>
            <a:r>
              <a:rPr lang="en-US" dirty="0" smtClean="0"/>
              <a:t>	 team work etc. </a:t>
            </a:r>
          </a:p>
          <a:p>
            <a:pPr algn="just"/>
            <a:r>
              <a:rPr lang="en-US" dirty="0" smtClean="0"/>
              <a:t>Linking with scholarship schemes </a:t>
            </a:r>
          </a:p>
          <a:p>
            <a:pPr algn="just"/>
            <a:r>
              <a:rPr lang="en-US" dirty="0" smtClean="0"/>
              <a:t>Linking with entrepreneurship development </a:t>
            </a:r>
          </a:p>
          <a:p>
            <a:pPr algn="just">
              <a:buNone/>
            </a:pPr>
            <a:r>
              <a:rPr lang="en-US" dirty="0" smtClean="0"/>
              <a:t>	programs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10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3. CAREER DEVELOPMENT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481</Words>
  <Application>Microsoft Office PowerPoint</Application>
  <PresentationFormat>On-screen Show (4:3)</PresentationFormat>
  <Paragraphs>213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Formation of  TOURISM CLUB  @  SLITHM </vt:lpstr>
      <vt:lpstr>Slide 2</vt:lpstr>
      <vt:lpstr>Why a Tourism Club? </vt:lpstr>
      <vt:lpstr>Theme: “Learn to Travel – Travel to Learn” Objectives</vt:lpstr>
      <vt:lpstr>Slide 5</vt:lpstr>
      <vt:lpstr>Key Segments in Tourism Club</vt:lpstr>
      <vt:lpstr>1. EDUCATION/EXPLORATION</vt:lpstr>
      <vt:lpstr>2. AWARENESS</vt:lpstr>
      <vt:lpstr>3. CAREER DEVELOPMENT</vt:lpstr>
      <vt:lpstr>4. NETWORK/PARTNERSHIPS</vt:lpstr>
      <vt:lpstr>5. CSR and Sustainability  </vt:lpstr>
      <vt:lpstr>Structure of the Programme  </vt:lpstr>
      <vt:lpstr>Management of the Club</vt:lpstr>
      <vt:lpstr>Composition of the Executive Committee</vt:lpstr>
      <vt:lpstr>04 sub Committees </vt:lpstr>
      <vt:lpstr>Class/Course Representatives </vt:lpstr>
      <vt:lpstr>Competition among all..</vt:lpstr>
      <vt:lpstr>Media /Publicity </vt:lpstr>
      <vt:lpstr>Achieving Sustainability thro’ tourism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TOURISM CLUB  @  SLITHM </dc:title>
  <dc:creator>Dheera</dc:creator>
  <cp:lastModifiedBy>Dell</cp:lastModifiedBy>
  <cp:revision>26</cp:revision>
  <dcterms:created xsi:type="dcterms:W3CDTF">2006-08-16T00:00:00Z</dcterms:created>
  <dcterms:modified xsi:type="dcterms:W3CDTF">2018-08-01T05:19:54Z</dcterms:modified>
</cp:coreProperties>
</file>